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8" r:id="rId13"/>
    <p:sldId id="272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D1C1-B5CD-FC4B-A8C6-2F964DB08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29D3D-2774-B34A-95C5-1DD9543DD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17E7-A50B-0445-A83D-CF708AB7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4D89-D55C-B043-B95D-CFBE2235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479E4-700E-2C4C-8531-AE755CB4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48AC-AA72-7140-90C2-F96E8CB9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071AA-4B9B-E44D-ADCE-E21300713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D1B3F-C2DF-F244-9070-5F82A33F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01DC-45ED-2A43-B879-CAA4492A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7ED71-AABD-6F4C-8593-24D12D2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CA0EE-7836-1349-93DD-F323517C4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AE497-3D08-864F-A846-A826E2157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9039-50B1-F541-ACC9-BF334D4D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9882D-B41B-0644-8AA4-E37C1DAD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5534B-DE5F-ED43-AD9A-73BB6B62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F13C-378D-EE4B-A92B-C8381CDD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673B-1DA1-1E49-8604-F6181D1E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F578E-93AB-3543-8143-04CCE8F8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F50B-F565-FC4B-9743-58F6A623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6D194-472A-E143-8732-3EAE841F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DEBC-E6AE-3B47-80D9-87348B30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5ED6C-8D74-4B48-8A48-C9D32DC0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7809-1BF0-4141-B3F1-459929ED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B0CB-046A-C84E-9701-3CB18DAE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8E271-84DD-6847-AEA0-A8DE910C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4C0F-C9B7-C341-A06C-B562978E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FF19-9D69-7C41-8D11-994E64A44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D5479-1184-E746-8039-F0497FDD7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663A4-553B-3246-99B9-E7BA34EF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EF0BC-387C-E54E-AE42-79C81184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540D3-D1E4-E544-A78A-07F22E72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B3FF-0528-BB4A-BA4C-B8B11FB6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5C2C3-1848-CC42-8720-A50ABFD13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CEAF0-12F2-BB4C-9147-E1665236C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A57D0-551D-9A46-A671-625429718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0F799-BE2F-D64F-A6AD-452148AFB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C2ED1-04E0-CF44-BC03-01CD1284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46244-2CC0-BD45-992D-711D18CE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51D4F-AC39-C140-B50E-A4155A39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1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2CDC-49BE-9B4D-96BA-E1C40089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FD780-81C7-D043-B2FB-4F1D7E64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BF37A-6AA1-C84F-909C-586C8541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74DBF-980D-6A44-A649-DB72E049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E697B-E70B-0942-94DD-3650CD50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6A84D-9A30-DE45-8526-EF8B9C25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70CC5-894F-0149-B74B-3D2F97CD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6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A1C0-E05F-4945-B338-9B13BD73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B180-0D45-8442-B67C-EC49550B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8DB55-FFA3-154B-BAC7-C47F36920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279E7-2F76-694F-8B19-ADDF9E4A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43597-156C-5E46-B307-63A75556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FB0E5-82DA-1B4B-B5D8-3DB0816E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B910-213F-7B4D-8047-21170EA8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CC178-2029-A543-948A-3F94177C5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A19A-91B9-A349-8D02-9823101A2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15F43-BFBD-9C4D-94A0-F918FBAC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8045-5219-F24F-96B6-6BCB0F77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17EBF-B394-B049-B334-0F1FA9B6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90EEC-8E71-4A4B-BD47-2A660B05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7B653-9045-A047-853E-DA9253263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61E70-1F52-6344-A4C8-E2461F9D0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E437-1744-3F45-A5E1-20BF3410EA1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01F8-FB75-2B4E-9C25-0B5C0CCA6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59E57-F23B-3D4D-80BB-5AC7783D9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9C00-ACE3-5740-B62D-DCD7A5CB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9C5029-BDFE-7A4E-90BD-19E63B55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43" y="703434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16" y="885749"/>
            <a:ext cx="3529914" cy="63633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04791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6" y="890697"/>
            <a:ext cx="3994527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Repeated Themes</a:t>
            </a:r>
            <a:endParaRPr lang="en-US" i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198606" y="1852115"/>
            <a:ext cx="9934833" cy="91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5D500-AA00-4C4C-8105-14BAEC4DD8C3}"/>
              </a:ext>
            </a:extLst>
          </p:cNvPr>
          <p:cNvSpPr txBox="1"/>
          <p:nvPr/>
        </p:nvSpPr>
        <p:spPr>
          <a:xfrm>
            <a:off x="1198606" y="3248425"/>
            <a:ext cx="9934833" cy="91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AFFA5-75B5-3246-87BE-3FB962867C7B}"/>
              </a:ext>
            </a:extLst>
          </p:cNvPr>
          <p:cNvSpPr txBox="1"/>
          <p:nvPr/>
        </p:nvSpPr>
        <p:spPr>
          <a:xfrm>
            <a:off x="1198606" y="4867163"/>
            <a:ext cx="9934833" cy="91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5A5E8-0472-A741-BBE8-9FBBFFDE9ECA}"/>
              </a:ext>
            </a:extLst>
          </p:cNvPr>
          <p:cNvCxnSpPr/>
          <p:nvPr/>
        </p:nvCxnSpPr>
        <p:spPr>
          <a:xfrm>
            <a:off x="4324865" y="3064476"/>
            <a:ext cx="3558746" cy="0"/>
          </a:xfrm>
          <a:prstGeom prst="line">
            <a:avLst/>
          </a:prstGeom>
          <a:ln w="41275">
            <a:solidFill>
              <a:srgbClr val="7A0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4942A4-FE36-F64D-9A60-61C1E71A984C}"/>
              </a:ext>
            </a:extLst>
          </p:cNvPr>
          <p:cNvCxnSpPr/>
          <p:nvPr/>
        </p:nvCxnSpPr>
        <p:spPr>
          <a:xfrm>
            <a:off x="4324865" y="4547283"/>
            <a:ext cx="3558746" cy="0"/>
          </a:xfrm>
          <a:prstGeom prst="line">
            <a:avLst/>
          </a:prstGeom>
          <a:ln w="41275">
            <a:solidFill>
              <a:srgbClr val="7A0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4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AFA6C-E83E-DB42-BB00-20D4C9DF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B2614-01D7-3E49-B38C-C1FA1B46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85" y="0"/>
            <a:ext cx="4080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B2614-01D7-3E49-B38C-C1FA1B46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85" y="0"/>
            <a:ext cx="408051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2D77-6D90-9647-A504-0F79347A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15" y="295722"/>
            <a:ext cx="5086350" cy="62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B2614-01D7-3E49-B38C-C1FA1B46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85" y="0"/>
            <a:ext cx="408051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2D77-6D90-9647-A504-0F79347A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15" y="295724"/>
            <a:ext cx="5086350" cy="62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4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B2614-01D7-3E49-B38C-C1FA1B46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85" y="0"/>
            <a:ext cx="408051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2D77-6D90-9647-A504-0F79347A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15" y="295724"/>
            <a:ext cx="5086350" cy="62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6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CC5A6-FF58-F243-8169-EBAEA374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7" y="-420131"/>
            <a:ext cx="10268465" cy="77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7" y="890697"/>
            <a:ext cx="3529914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Report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210962" y="2014153"/>
            <a:ext cx="9934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In-person and Zoom visioning discussions began in September 2021 and continued through March 2022, for a total of 16 regional discussions; moderated by Steve Shive &amp; M.E. Clary.</a:t>
            </a:r>
          </a:p>
          <a:p>
            <a:pPr>
              <a:spcBef>
                <a:spcPts val="600"/>
              </a:spcBef>
            </a:pP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PC (USA) Research Services also conducted a survey on behalf of Grace Presbytery of the presbytery members and constituents.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The online survey opened on February 28, 2022 and closed March 13, 2022.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The in-person gatherings, Zoom meetings, and online survey consisted of eight open response questions asking for comments about the state of the presbytery, the needs </a:t>
            </a:r>
            <a:br>
              <a:rPr lang="en-US" dirty="0">
                <a:latin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</a:rPr>
              <a:t>of churches, and ideas for the future. </a:t>
            </a:r>
          </a:p>
          <a:p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2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7" y="816555"/>
            <a:ext cx="3529914" cy="6363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Visioning (Dream Team) Leaders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210962" y="1890583"/>
            <a:ext cx="9934833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Princeton Abaraoha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First Presbyterian, Midlothian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Chris Bartley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First Presbyterian, Fort Worth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Ashley Drake Mertz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Grace First Presbyterian, Weatherford </a:t>
            </a: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Meagan Findeiss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First Presbyterian, Dallas </a:t>
            </a: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Kendal Land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First Presbyterian, Longview </a:t>
            </a: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Chris Lee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Canyon Creek Presbyterian, Richardson </a:t>
            </a: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Leslie Murphy-King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First Presbyterian, Waco </a:t>
            </a: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Ruth Roman-Meza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Oak Cliff Presbyterian, Dallas </a:t>
            </a: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Open Sans Semibold" panose="020B0606030504020204" pitchFamily="34" charset="0"/>
              </a:rPr>
              <a:t>Kelly Staples </a:t>
            </a:r>
            <a:r>
              <a:rPr lang="en-US" dirty="0">
                <a:latin typeface="Open Sans" panose="020B0606030504020204" pitchFamily="34" charset="0"/>
              </a:rPr>
              <a:t>– </a:t>
            </a:r>
            <a:r>
              <a:rPr lang="en-US" i="1" dirty="0">
                <a:latin typeface="Open Sans" panose="020B0606030504020204" pitchFamily="34" charset="0"/>
              </a:rPr>
              <a:t>Trinity Presbyterian, Flower Mound </a:t>
            </a:r>
            <a:endParaRPr lang="en-US" dirty="0"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</a:rPr>
              <a:t>Staff Representatives: </a:t>
            </a:r>
          </a:p>
          <a:p>
            <a:r>
              <a:rPr lang="en-US" dirty="0">
                <a:latin typeface="Open Sans Semibold" panose="020B0606030504020204" pitchFamily="34" charset="0"/>
              </a:rPr>
              <a:t>Rev. Dr. Steve Shive</a:t>
            </a:r>
            <a:r>
              <a:rPr lang="en-US" dirty="0">
                <a:latin typeface="Open Sans" panose="020B0606030504020204" pitchFamily="34" charset="0"/>
              </a:rPr>
              <a:t>, Interim General Presbyter and </a:t>
            </a:r>
            <a:r>
              <a:rPr lang="en-US" dirty="0">
                <a:latin typeface="Open Sans Semibold" panose="020B0606030504020204" pitchFamily="34" charset="0"/>
              </a:rPr>
              <a:t>M.E. Clary</a:t>
            </a:r>
            <a:r>
              <a:rPr lang="en-US" dirty="0">
                <a:latin typeface="Open Sans" panose="020B0606030504020204" pitchFamily="34" charset="0"/>
              </a:rPr>
              <a:t>, Communications Director </a:t>
            </a:r>
          </a:p>
        </p:txBody>
      </p:sp>
    </p:spTree>
    <p:extLst>
      <p:ext uri="{BB962C8B-B14F-4D97-AF65-F5344CB8AC3E}">
        <p14:creationId xmlns:p14="http://schemas.microsoft.com/office/powerpoint/2010/main" val="137825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7" y="890697"/>
            <a:ext cx="3529914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210962" y="2471353"/>
            <a:ext cx="10021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The most common theme in responses received was the need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for help finding and developing pastors and church leadership.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Another common theme was the need to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shift the presbytery’s focus </a:t>
            </a:r>
            <a:r>
              <a:rPr lang="en-US" dirty="0">
                <a:latin typeface="Open Sans" panose="020B0606030504020204" pitchFamily="34" charset="0"/>
              </a:rPr>
              <a:t>from reacting to problems/putting out fires to proactive and connectional focus.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Respondents also expressed a need for help with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declining attendance, aging membership, and overall congregational vitality.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</a:rPr>
              <a:t>Respondents wish for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leadership on a uniting vision and purpose </a:t>
            </a:r>
            <a:r>
              <a:rPr lang="en-US" dirty="0">
                <a:latin typeface="Open Sans" panose="020B0606030504020204" pitchFamily="34" charset="0"/>
              </a:rPr>
              <a:t>for member churches. </a:t>
            </a:r>
          </a:p>
          <a:p>
            <a:r>
              <a:rPr lang="en-US" dirty="0">
                <a:latin typeface="Open Sans" panose="020B0606030504020204" pitchFamily="34" charset="0"/>
              </a:rPr>
              <a:t>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Small, rural congregations </a:t>
            </a:r>
            <a:r>
              <a:rPr lang="en-US" dirty="0">
                <a:latin typeface="Open Sans" panose="020B0606030504020204" pitchFamily="34" charset="0"/>
              </a:rPr>
              <a:t>were commonly noted as needing support.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7B13-888F-B241-9F5E-4704833A644F}"/>
              </a:ext>
            </a:extLst>
          </p:cNvPr>
          <p:cNvSpPr txBox="1"/>
          <p:nvPr/>
        </p:nvSpPr>
        <p:spPr>
          <a:xfrm>
            <a:off x="284204" y="1915299"/>
            <a:ext cx="1094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A0434"/>
                </a:solidFill>
                <a:latin typeface="Open Sans Semibold" panose="020B0606030504020204" pitchFamily="34" charset="0"/>
              </a:rPr>
              <a:t>What do you sense are the greatest, or emerging, needs of our churches? </a:t>
            </a:r>
          </a:p>
        </p:txBody>
      </p:sp>
    </p:spTree>
    <p:extLst>
      <p:ext uri="{BB962C8B-B14F-4D97-AF65-F5344CB8AC3E}">
        <p14:creationId xmlns:p14="http://schemas.microsoft.com/office/powerpoint/2010/main" val="98255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7" y="890697"/>
            <a:ext cx="3529914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210962" y="2471353"/>
            <a:ext cx="9934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common theme among answers was that Grace Presbytery should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focus on, and directly interface with, local congregations.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Respondents identified a need for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innovation and assistance with the provisioning of pastors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church revitalization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Respondents also identified the need for assistance in the areas of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emerging technology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music ministries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common theme that resonated with respondents was increased transparency in terms of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available funds and financial resources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7B13-888F-B241-9F5E-4704833A644F}"/>
              </a:ext>
            </a:extLst>
          </p:cNvPr>
          <p:cNvSpPr txBox="1"/>
          <p:nvPr/>
        </p:nvSpPr>
        <p:spPr>
          <a:xfrm>
            <a:off x="284204" y="1915299"/>
            <a:ext cx="1094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A043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What should Grace Presbytery do to respond to these needs?</a:t>
            </a:r>
          </a:p>
        </p:txBody>
      </p:sp>
    </p:spTree>
    <p:extLst>
      <p:ext uri="{BB962C8B-B14F-4D97-AF65-F5344CB8AC3E}">
        <p14:creationId xmlns:p14="http://schemas.microsoft.com/office/powerpoint/2010/main" val="356793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6" y="890697"/>
            <a:ext cx="3858603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Opportunities for 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198606" y="1975685"/>
            <a:ext cx="9934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common theme was for Grace Presbytery to provide more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educational opportunities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pastors and church members.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theme was for the presbytery to create a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better-defined relationship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Synod of the Sun and PC (USA) national leadership.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Grace Presbytery can create more value for congregations by providing opportunities to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connect and fellowship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with less emphasis on business meetings.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Respondents also expressed a desire for the presbytery to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model a mindset of abundance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shifting away from the scarcity mindset.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Grace Presbytery should strive to offer and live into a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grace-filled, incarnational presence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all its churches. </a:t>
            </a:r>
          </a:p>
        </p:txBody>
      </p:sp>
    </p:spTree>
    <p:extLst>
      <p:ext uri="{BB962C8B-B14F-4D97-AF65-F5344CB8AC3E}">
        <p14:creationId xmlns:p14="http://schemas.microsoft.com/office/powerpoint/2010/main" val="246933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7" y="890697"/>
            <a:ext cx="3529914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Into the Future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198606" y="1852115"/>
            <a:ext cx="9934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Respondents wanted Grace Presbytery to be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welcoming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work to connect with churches and congregations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few respondents suggested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creating new staff positions to support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regions and congregations and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encourage relationships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regional boundaries.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Respondents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voiced the need for a general presbyter who values relationships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relationship-building.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participants were encouraged by the visioning gatherings and expressed a desire for them to continue. Grace Presbytery should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keep listening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continue these conversations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Pastors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overwhelming reported the need for “a pastor for our pastors,” including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well-defined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welcoming process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new pastors and the </a:t>
            </a: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creation of cohorts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pastoral connection and support</a:t>
            </a:r>
            <a:r>
              <a:rPr lang="en-US" dirty="0">
                <a:latin typeface="Corbel" panose="020B0503020204020204" pitchFamily="34" charset="0"/>
              </a:rPr>
              <a:t>. </a:t>
            </a:r>
            <a:endParaRPr lang="en-US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3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7" y="890697"/>
            <a:ext cx="3529914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Overarching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198606" y="1975685"/>
            <a:ext cx="9934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Prioritization of local churches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This was the most common theme across all answers. Respondents wanted the presbytery to prioritize local churches and do more to connect and communicate directly with churches.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Supporting small, struggling congregations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Respondents wished for Grace Presbytery to support struggling congregations, particularly rural ones. Support was suggested in the form of sharing resources (financial and human capital), expertise, and coordination.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Help with pastor searches or innovative pastor provisioning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Across several questions, respondents suggested that the presbytery could do more to help with pastor searches or create innovative ways to provision pastors to small and struggling congregations. (again, financially)</a:t>
            </a:r>
          </a:p>
        </p:txBody>
      </p:sp>
    </p:spTree>
    <p:extLst>
      <p:ext uri="{BB962C8B-B14F-4D97-AF65-F5344CB8AC3E}">
        <p14:creationId xmlns:p14="http://schemas.microsoft.com/office/powerpoint/2010/main" val="412752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400F4-FCA1-BF42-B141-E0E2F325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21" y="468656"/>
            <a:ext cx="5232400" cy="128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20C084-EA47-6A4A-A7F1-E818FEBB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6" y="890697"/>
            <a:ext cx="3994527" cy="54268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Overarching Themes </a:t>
            </a:r>
            <a:r>
              <a:rPr lang="en-US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EDBCA-C415-774E-BE1D-D8FEDAF8AF17}"/>
              </a:ext>
            </a:extLst>
          </p:cNvPr>
          <p:cNvSpPr txBox="1"/>
          <p:nvPr/>
        </p:nvSpPr>
        <p:spPr>
          <a:xfrm>
            <a:off x="1198606" y="1963328"/>
            <a:ext cx="9934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Property management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Respondents were looking for guidance from the presbytery to help manage or utilize property, including the sale or closing of facilities.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Coordinate communication among member churches and with PC (USA)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Respondents suggested that the presbytery make efforts to facilitate communication among the member churches and between the members and the national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church offices.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Help with vitality &amp; revitalization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Congregational vitality was a concern of several respondents who suggested that the presbytery could assist with revitalization efforts.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 emphasis on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trust, truth and authenticity. </a:t>
            </a:r>
          </a:p>
        </p:txBody>
      </p:sp>
    </p:spTree>
    <p:extLst>
      <p:ext uri="{BB962C8B-B14F-4D97-AF65-F5344CB8AC3E}">
        <p14:creationId xmlns:p14="http://schemas.microsoft.com/office/powerpoint/2010/main" val="51398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854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Courier New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M.E. Clary</cp:lastModifiedBy>
  <cp:revision>21</cp:revision>
  <dcterms:created xsi:type="dcterms:W3CDTF">2022-05-10T02:51:32Z</dcterms:created>
  <dcterms:modified xsi:type="dcterms:W3CDTF">2022-05-18T16:27:05Z</dcterms:modified>
</cp:coreProperties>
</file>